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7"/>
  </p:notesMasterIdLst>
  <p:sldIdLst>
    <p:sldId id="276" r:id="rId5"/>
    <p:sldId id="262" r:id="rId6"/>
    <p:sldId id="277" r:id="rId7"/>
    <p:sldId id="263" r:id="rId8"/>
    <p:sldId id="264" r:id="rId9"/>
    <p:sldId id="265" r:id="rId10"/>
    <p:sldId id="286" r:id="rId11"/>
    <p:sldId id="287" r:id="rId12"/>
    <p:sldId id="266" r:id="rId13"/>
    <p:sldId id="322" r:id="rId14"/>
    <p:sldId id="331" r:id="rId15"/>
    <p:sldId id="332" r:id="rId16"/>
    <p:sldId id="333" r:id="rId17"/>
    <p:sldId id="288" r:id="rId18"/>
    <p:sldId id="289" r:id="rId19"/>
    <p:sldId id="305" r:id="rId20"/>
    <p:sldId id="306" r:id="rId21"/>
    <p:sldId id="307" r:id="rId22"/>
    <p:sldId id="308" r:id="rId23"/>
    <p:sldId id="334" r:id="rId24"/>
    <p:sldId id="309" r:id="rId25"/>
    <p:sldId id="335" r:id="rId26"/>
    <p:sldId id="295" r:id="rId27"/>
    <p:sldId id="336" r:id="rId28"/>
    <p:sldId id="301" r:id="rId29"/>
    <p:sldId id="297" r:id="rId30"/>
    <p:sldId id="302" r:id="rId31"/>
    <p:sldId id="304" r:id="rId32"/>
    <p:sldId id="300" r:id="rId33"/>
    <p:sldId id="314" r:id="rId34"/>
    <p:sldId id="311" r:id="rId35"/>
    <p:sldId id="313" r:id="rId36"/>
    <p:sldId id="312" r:id="rId37"/>
    <p:sldId id="315" r:id="rId38"/>
    <p:sldId id="324" r:id="rId39"/>
    <p:sldId id="318" r:id="rId40"/>
    <p:sldId id="325" r:id="rId41"/>
    <p:sldId id="316" r:id="rId42"/>
    <p:sldId id="317" r:id="rId43"/>
    <p:sldId id="329" r:id="rId44"/>
    <p:sldId id="330" r:id="rId45"/>
    <p:sldId id="328" r:id="rId46"/>
    <p:sldId id="310" r:id="rId47"/>
    <p:sldId id="319" r:id="rId48"/>
    <p:sldId id="326" r:id="rId49"/>
    <p:sldId id="320" r:id="rId50"/>
    <p:sldId id="327" r:id="rId51"/>
    <p:sldId id="321" r:id="rId52"/>
    <p:sldId id="272" r:id="rId53"/>
    <p:sldId id="273" r:id="rId54"/>
    <p:sldId id="337" r:id="rId55"/>
    <p:sldId id="275" r:id="rId56"/>
  </p:sldIdLst>
  <p:sldSz cx="9144000" cy="5143500" type="screen16x9"/>
  <p:notesSz cx="6858000" cy="9144000"/>
  <p:embeddedFontLst>
    <p:embeddedFont>
      <p:font typeface="Blackadder ITC" panose="04020505050007020D02" pitchFamily="82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2F5E8-D848-3EDA-8FF2-BE87FF0D4500}" v="2" dt="2024-01-19T18:45:54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56" autoAdjust="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3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9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8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2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9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1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6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4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0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4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7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0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78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16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3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9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2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dk1"/>
              </a:buClr>
              <a:buNone/>
            </a:pPr>
            <a:r>
              <a:rPr lang="en-US" err="1"/>
              <a:t>Liste</a:t>
            </a:r>
            <a:r>
              <a:rPr lang="en-US"/>
              <a:t>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pré-requisitos</a:t>
            </a:r>
            <a:r>
              <a:rPr lang="en-US"/>
              <a:t> para o </a:t>
            </a:r>
            <a:r>
              <a:rPr lang="en-US" err="1"/>
              <a:t>tema</a:t>
            </a:r>
            <a:r>
              <a:rPr lang="en-US"/>
              <a:t>, </a:t>
            </a:r>
            <a:r>
              <a:rPr lang="en-US" err="1"/>
              <a:t>desde</a:t>
            </a:r>
            <a:r>
              <a:rPr lang="en-US"/>
              <a:t> </a:t>
            </a:r>
            <a:r>
              <a:rPr lang="en-US" err="1"/>
              <a:t>configurações</a:t>
            </a:r>
            <a:r>
              <a:rPr lang="en-US"/>
              <a:t> do </a:t>
            </a:r>
            <a:r>
              <a:rPr lang="en-US" err="1"/>
              <a:t>ambiente</a:t>
            </a:r>
            <a:r>
              <a:rPr lang="en-US"/>
              <a:t> </a:t>
            </a:r>
            <a:r>
              <a:rPr lang="en-US" err="1"/>
              <a:t>até</a:t>
            </a:r>
            <a:r>
              <a:rPr lang="en-US"/>
              <a:t> as </a:t>
            </a:r>
            <a:r>
              <a:rPr lang="en-US" err="1"/>
              <a:t>noções</a:t>
            </a:r>
            <a:r>
              <a:rPr lang="en-US"/>
              <a:t> </a:t>
            </a:r>
            <a:r>
              <a:rPr lang="en-US" err="1"/>
              <a:t>básicas</a:t>
            </a:r>
            <a:r>
              <a:rPr lang="en-US"/>
              <a:t> </a:t>
            </a:r>
            <a:r>
              <a:rPr lang="en-US" err="1"/>
              <a:t>necessárias</a:t>
            </a:r>
            <a:r>
              <a:rPr lang="en-US"/>
              <a:t> para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 </a:t>
            </a:r>
            <a:r>
              <a:rPr lang="en-US" err="1"/>
              <a:t>assimilação</a:t>
            </a:r>
            <a:r>
              <a:rPr lang="en-US"/>
              <a:t> do </a:t>
            </a:r>
            <a:r>
              <a:rPr lang="en-US" err="1"/>
              <a:t>conteúdo</a:t>
            </a:r>
            <a:r>
              <a:rPr lang="en-US"/>
              <a:t>.</a:t>
            </a:r>
            <a:endParaRPr lang="pt-BR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0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62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44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14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861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1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.azu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auto-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tentsafety.cognitive.azure.com/?azure-portal=true" TargetMode="External"/><Relationship Id="rId5" Type="http://schemas.openxmlformats.org/officeDocument/2006/relationships/hyperlink" Target="https://ml.azure.com/?azure-portal=true" TargetMode="External"/><Relationship Id="rId4" Type="http://schemas.openxmlformats.org/officeDocument/2006/relationships/hyperlink" Target="https://aka.ms/ai900-azure-ai-servic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get-started-with-artificial-intelligence-on-azur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Valéria Baptista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Head of Cloud and Cybersecurity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baptista.valeria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5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AI -900 : Conceitos Básicos de IA do Azure </a:t>
            </a:r>
            <a:endParaRPr lang="en-US" sz="5000" b="1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8775" y="1345725"/>
            <a:ext cx="7881788" cy="21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Prever resultados e reconhecer padrões com base em dados históricos.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A cartoon of a family sitting on a couch&#10;&#10;Description automatically generated">
            <a:extLst>
              <a:ext uri="{FF2B5EF4-FFF2-40B4-BE49-F238E27FC236}">
                <a16:creationId xmlns:a16="http://schemas.microsoft.com/office/drawing/2014/main" id="{C011DC31-9EE6-4706-95C2-C311E1F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43" y="2571750"/>
            <a:ext cx="2070524" cy="207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3847-E669-B144-B8B1-D635BD9AA2F2}"/>
              </a:ext>
            </a:extLst>
          </p:cNvPr>
          <p:cNvSpPr txBox="1"/>
          <p:nvPr/>
        </p:nvSpPr>
        <p:spPr>
          <a:xfrm>
            <a:off x="3144943" y="466513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Pixabay</a:t>
            </a:r>
          </a:p>
        </p:txBody>
      </p:sp>
    </p:spTree>
    <p:extLst>
      <p:ext uri="{BB962C8B-B14F-4D97-AF65-F5344CB8AC3E}">
        <p14:creationId xmlns:p14="http://schemas.microsoft.com/office/powerpoint/2010/main" val="325820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403322" y="982487"/>
            <a:ext cx="7881788" cy="24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Extrair informações de fontes para obter conhecimento.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BE7A-964E-A27D-49E0-69EFC3269B1A}"/>
              </a:ext>
            </a:extLst>
          </p:cNvPr>
          <p:cNvSpPr txBox="1"/>
          <p:nvPr/>
        </p:nvSpPr>
        <p:spPr>
          <a:xfrm>
            <a:off x="2034116" y="4649122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  <p:pic>
        <p:nvPicPr>
          <p:cNvPr id="9" name="Picture 8" descr="A room with a large server room&#10;&#10;Description automatically generated with medium confidence">
            <a:extLst>
              <a:ext uri="{FF2B5EF4-FFF2-40B4-BE49-F238E27FC236}">
                <a16:creationId xmlns:a16="http://schemas.microsoft.com/office/drawing/2014/main" id="{3F54C0DF-9E03-CE95-B2C5-F79AD794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28" y="2248963"/>
            <a:ext cx="3600239" cy="24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561575" y="1029900"/>
            <a:ext cx="7881788" cy="16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linguagem e participar de conversas.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artoon of a phone with a chatbot&#10;&#10;Description automatically generated">
            <a:extLst>
              <a:ext uri="{FF2B5EF4-FFF2-40B4-BE49-F238E27FC236}">
                <a16:creationId xmlns:a16="http://schemas.microsoft.com/office/drawing/2014/main" id="{3024E4C9-4241-1633-9AA3-B60040C35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7816" r="4963" b="7653"/>
          <a:stretch/>
        </p:blipFill>
        <p:spPr>
          <a:xfrm>
            <a:off x="2841353" y="2230376"/>
            <a:ext cx="2770293" cy="266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5C7D-C243-4B24-080A-BF623E956A77}"/>
              </a:ext>
            </a:extLst>
          </p:cNvPr>
          <p:cNvSpPr txBox="1"/>
          <p:nvPr/>
        </p:nvSpPr>
        <p:spPr>
          <a:xfrm>
            <a:off x="2054436" y="47062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12536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410450" y="1481051"/>
            <a:ext cx="8016900" cy="13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Reconhecer eventos anormais e tomar decisões.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Lightning striking lightning striking a city&#10;&#10;Description automatically generated">
            <a:extLst>
              <a:ext uri="{FF2B5EF4-FFF2-40B4-BE49-F238E27FC236}">
                <a16:creationId xmlns:a16="http://schemas.microsoft.com/office/drawing/2014/main" id="{C2836834-FAF9-3321-F71E-7CEC20AE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04" y="2142606"/>
            <a:ext cx="3780409" cy="252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E5E6B-018A-3C30-3FCF-778A5BE6175C}"/>
              </a:ext>
            </a:extLst>
          </p:cNvPr>
          <p:cNvSpPr txBox="1"/>
          <p:nvPr/>
        </p:nvSpPr>
        <p:spPr>
          <a:xfrm>
            <a:off x="2159804" y="470703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473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B93DD48-27D5-5ED4-8A0D-71C6EE85EC54}"/>
              </a:ext>
            </a:extLst>
          </p:cNvPr>
          <p:cNvSpPr txBox="1"/>
          <p:nvPr/>
        </p:nvSpPr>
        <p:spPr>
          <a:xfrm>
            <a:off x="539884" y="1307221"/>
            <a:ext cx="8016900" cy="18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Interpretando informações visuais.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erson with a face id&#10;&#10;Description automatically generated">
            <a:extLst>
              <a:ext uri="{FF2B5EF4-FFF2-40B4-BE49-F238E27FC236}">
                <a16:creationId xmlns:a16="http://schemas.microsoft.com/office/drawing/2014/main" id="{2C2A6C3C-442C-ED33-1D81-9396E734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52" y="2224881"/>
            <a:ext cx="3011161" cy="240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02B9-239E-1CE2-F422-E4B4E34D0455}"/>
              </a:ext>
            </a:extLst>
          </p:cNvPr>
          <p:cNvSpPr txBox="1"/>
          <p:nvPr/>
        </p:nvSpPr>
        <p:spPr>
          <a:xfrm>
            <a:off x="2929052" y="46421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2278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29367"/>
              </p:ext>
            </p:extLst>
          </p:nvPr>
        </p:nvGraphicFramePr>
        <p:xfrm>
          <a:off x="485335" y="2417787"/>
          <a:ext cx="6829865" cy="82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647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3338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preditivos baseados em dados e estatísticas.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4284"/>
              </p:ext>
            </p:extLst>
          </p:nvPr>
        </p:nvGraphicFramePr>
        <p:xfrm>
          <a:off x="485856" y="2065574"/>
          <a:ext cx="6852083" cy="1188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323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06760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913293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Visão Computacional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interpretar o mundo visualmente por meio de câmeras, vídeos e imagens.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3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2583"/>
              </p:ext>
            </p:extLst>
          </p:nvPr>
        </p:nvGraphicFramePr>
        <p:xfrm>
          <a:off x="486378" y="2377147"/>
          <a:ext cx="6801728" cy="1554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87525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614203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Processamento de linguagem natural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que um computador interprete a linguagem escrita ou falada e responda adequadamente.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17239"/>
              </p:ext>
            </p:extLst>
          </p:nvPr>
        </p:nvGraphicFramePr>
        <p:xfrm>
          <a:off x="492108" y="2031707"/>
          <a:ext cx="6822607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424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2835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Inteligência de Documentos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de IA que lidam com o gerenciamento, processamento e uso de grandes volumes de dados encontrados em formulários e documentos.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0172"/>
              </p:ext>
            </p:extLst>
          </p:nvPr>
        </p:nvGraphicFramePr>
        <p:xfrm>
          <a:off x="499402" y="1882433"/>
          <a:ext cx="6830311" cy="22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855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81752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Mineração de conhecimento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extrair informações de grandes volumes de dados muitas vezes não estruturados para criar um armazenamento de conhecimento pesquisável.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1575" y="1285140"/>
            <a:ext cx="7984551" cy="31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600"/>
              <a:buFont typeface="Arial"/>
              <a:buChar char="•"/>
            </a:pPr>
            <a:r>
              <a:rPr lang="en-US" sz="2400" dirty="0">
                <a:latin typeface="Calibri"/>
              </a:rPr>
              <a:t> </a:t>
            </a:r>
            <a:r>
              <a:rPr lang="pt-BR" sz="2400" dirty="0">
                <a:latin typeface="Calibri"/>
              </a:rPr>
              <a:t>Desde 2008 trabalhando na área Tech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Ciências da Computação - ULBRA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MBA em Cloud Computing – XP Educação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Pós em Docência para o Ensino Superior - UniRitter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Fundadora da comunidade técnica Canal da Cloud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MCT Microsoft, palestrante e mentora de carreira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@canaldacloud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mim</a:t>
            </a:r>
            <a:endParaRPr lang="pt-BR" err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1616D4EB-5ECE-2334-2742-4085804B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9226"/>
              </p:ext>
            </p:extLst>
          </p:nvPr>
        </p:nvGraphicFramePr>
        <p:xfrm>
          <a:off x="1815252" y="1882433"/>
          <a:ext cx="4795521" cy="45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5521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Ingerir, enriquecer e explorar</a:t>
                      </a:r>
                      <a:endParaRPr lang="pt-B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  <p:pic>
        <p:nvPicPr>
          <p:cNvPr id="4" name="Picture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3AD2F5D-B470-E12E-33CE-D3BC349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73" y="2382280"/>
            <a:ext cx="4996880" cy="247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237F-3BC4-D44E-0C15-08C192C24498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1977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1223"/>
              </p:ext>
            </p:extLst>
          </p:nvPr>
        </p:nvGraphicFramePr>
        <p:xfrm>
          <a:off x="485597" y="2046556"/>
          <a:ext cx="6808316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099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67319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IA Generativa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Recursos de IA que criam conteúdo original em vários formatos, incluindo linguagem natural, imagem, código e muito mais.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EA633-8D44-BD3D-7E09-DF24C846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1387" y="1824010"/>
            <a:ext cx="4842934" cy="3025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56E21-4A43-035B-7A7A-FFFBEE8BC986}"/>
              </a:ext>
            </a:extLst>
          </p:cNvPr>
          <p:cNvSpPr txBox="1"/>
          <p:nvPr/>
        </p:nvSpPr>
        <p:spPr>
          <a:xfrm>
            <a:off x="473159" y="463887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ChatGPT</a:t>
            </a:r>
          </a:p>
        </p:txBody>
      </p:sp>
    </p:spTree>
    <p:extLst>
      <p:ext uri="{BB962C8B-B14F-4D97-AF65-F5344CB8AC3E}">
        <p14:creationId xmlns:p14="http://schemas.microsoft.com/office/powerpoint/2010/main" val="259238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ethical issues&#10;&#10;Description automatically generated">
            <a:extLst>
              <a:ext uri="{FF2B5EF4-FFF2-40B4-BE49-F238E27FC236}">
                <a16:creationId xmlns:a16="http://schemas.microsoft.com/office/drawing/2014/main" id="{98606FC9-A390-AAB7-40B3-F291372C9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1"/>
          <a:stretch/>
        </p:blipFill>
        <p:spPr>
          <a:xfrm>
            <a:off x="1796982" y="1474230"/>
            <a:ext cx="5287925" cy="3173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A253-1D99-F6AC-B91C-18D7D90F84D1}"/>
              </a:ext>
            </a:extLst>
          </p:cNvPr>
          <p:cNvSpPr txBox="1"/>
          <p:nvPr/>
        </p:nvSpPr>
        <p:spPr>
          <a:xfrm>
            <a:off x="1796982" y="4655962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111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4599"/>
              </p:ext>
            </p:extLst>
          </p:nvPr>
        </p:nvGraphicFramePr>
        <p:xfrm>
          <a:off x="466058" y="1882987"/>
          <a:ext cx="6835596" cy="212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303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1763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493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8551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Desafio ou Risco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739385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Imparcialidade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preconceito pode afetar os resultados.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modelo de aprovação de empréstimos que discrimina por gênero devido ao preconceito nos dados com os quais foi treinado.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6" y="636550"/>
            <a:ext cx="720348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0812"/>
              </p:ext>
            </p:extLst>
          </p:nvPr>
        </p:nvGraphicFramePr>
        <p:xfrm>
          <a:off x="465535" y="1916853"/>
          <a:ext cx="6849665" cy="2042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703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76418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77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58646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456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Confiabilidade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Erros podem causar danos.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veículo autônomo sofre uma falha no sistema e causa uma colisão.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0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603"/>
              </p:ext>
            </p:extLst>
          </p:nvPr>
        </p:nvGraphicFramePr>
        <p:xfrm>
          <a:off x="459024" y="1899001"/>
          <a:ext cx="6835857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474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605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5057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270956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Privacidade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privados podem ser expostos.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bot de diagnóstico médico é treinado usando dados confidenciais de pacientes, que são armazenados de forma insegura.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34552"/>
              </p:ext>
            </p:extLst>
          </p:nvPr>
        </p:nvGraphicFramePr>
        <p:xfrm>
          <a:off x="445477" y="1910080"/>
          <a:ext cx="6849402" cy="2001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8087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96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64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045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70842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soluções podem não funcionar para todos.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aplicativo preditivo não fornece saída de áudio para usuários com deficiência visual.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92"/>
              </p:ext>
            </p:extLst>
          </p:nvPr>
        </p:nvGraphicFramePr>
        <p:xfrm>
          <a:off x="472830" y="1896533"/>
          <a:ext cx="6822049" cy="2014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134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2362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18341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3363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81476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Transparência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usuários devem confiar em um sistema complexo.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ferramenta financeira baseada em IA faz recomendações de investimento – em que se baseiam?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6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da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76555" y="1831309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276D0-BC4E-6B52-88E5-733A63537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75230"/>
              </p:ext>
            </p:extLst>
          </p:nvPr>
        </p:nvGraphicFramePr>
        <p:xfrm>
          <a:off x="465535" y="1903307"/>
          <a:ext cx="6823055" cy="2007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00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9908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6989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01577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60631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Responsabilidade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Quem é responsável pelas decisões baseadas na IA?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pessoa inocente é condenada por um crime com base em provas de reconhecimento facial – quem é o responsável?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1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237068" y="2170988"/>
            <a:ext cx="7403252" cy="134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Inteligência Artificial definirá a próxima geração de soluções de software. 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apresenta a IA e o serviços da Microsoft que podem ser usados para criar soluções de IA.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poderá identificar e descrever os principais conceitos de IA e os principais serviços de IA e machine learning no Microsoft Azure.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2ED88311-ADE9-EB5E-4FEF-A32E9106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aprendizado de máquina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aprendizado de máquina?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1009B6-6131-4EF4-693A-A1B5EF88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47" y="1815961"/>
            <a:ext cx="5901573" cy="287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FB0F-B609-02AA-CF73-4E014A31BBFC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702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CE263-BC8B-68E9-A6A9-D413D52A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" y="1769795"/>
            <a:ext cx="6474506" cy="298005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 de máquina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B73F5-C83B-F560-76B4-32597F433E08}"/>
              </a:ext>
            </a:extLst>
          </p:cNvPr>
          <p:cNvSpPr txBox="1"/>
          <p:nvPr/>
        </p:nvSpPr>
        <p:spPr>
          <a:xfrm>
            <a:off x="405426" y="459471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3255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e avaliação de modelo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3EE7F-71F9-FADC-677C-FAAFEEC9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9" y="1911427"/>
            <a:ext cx="6542799" cy="25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03410-20E8-9F1F-3AC4-B4A27DCB4F2C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5454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08068" y="1481050"/>
            <a:ext cx="2775131" cy="3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humana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bubble representing a human brain representing neurons">
            <a:extLst>
              <a:ext uri="{FF2B5EF4-FFF2-40B4-BE49-F238E27FC236}">
                <a16:creationId xmlns:a16="http://schemas.microsoft.com/office/drawing/2014/main" id="{57BBF12A-59B8-581C-63F1-262F70B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9" y="1897080"/>
            <a:ext cx="2775131" cy="2741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12561-2EE3-D666-F915-F955016AF62C}"/>
              </a:ext>
            </a:extLst>
          </p:cNvPr>
          <p:cNvSpPr txBox="1"/>
          <p:nvPr/>
        </p:nvSpPr>
        <p:spPr>
          <a:xfrm>
            <a:off x="3433807" y="464138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3885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72715"/>
            <a:ext cx="7433782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Neurônios disparam em resposta a estímulos eletroquímicos.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disparado, o sinal é passado para neurônios conectados.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12602" y="1540539"/>
            <a:ext cx="27662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artificial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pSp>
        <p:nvGrpSpPr>
          <p:cNvPr id="7" name="Group 6" descr="Artificial intelligence neural network showing input value and weightin">
            <a:extLst>
              <a:ext uri="{FF2B5EF4-FFF2-40B4-BE49-F238E27FC236}">
                <a16:creationId xmlns:a16="http://schemas.microsoft.com/office/drawing/2014/main" id="{AE1C4483-3692-8069-1805-D00EA7BA2EDA}"/>
              </a:ext>
            </a:extLst>
          </p:cNvPr>
          <p:cNvGrpSpPr/>
          <p:nvPr/>
        </p:nvGrpSpPr>
        <p:grpSpPr>
          <a:xfrm>
            <a:off x="2516334" y="1973962"/>
            <a:ext cx="2732999" cy="2729067"/>
            <a:chOff x="58242" y="116484"/>
            <a:chExt cx="6761901" cy="67337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BE959-008A-B0B0-1DA1-004086FF0786}"/>
                </a:ext>
              </a:extLst>
            </p:cNvPr>
            <p:cNvSpPr/>
            <p:nvPr/>
          </p:nvSpPr>
          <p:spPr>
            <a:xfrm>
              <a:off x="58242" y="116484"/>
              <a:ext cx="6761901" cy="66806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Head with gears">
              <a:extLst>
                <a:ext uri="{FF2B5EF4-FFF2-40B4-BE49-F238E27FC236}">
                  <a16:creationId xmlns:a16="http://schemas.microsoft.com/office/drawing/2014/main" id="{AB8A08D8-6C7C-2AA1-8E5A-9E05FC60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7033" y="4240554"/>
              <a:ext cx="2609702" cy="2609702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B376FC41-73DB-2F71-DA1D-CEA9BEA28CBB}"/>
                </a:ext>
              </a:extLst>
            </p:cNvPr>
            <p:cNvSpPr/>
            <p:nvPr/>
          </p:nvSpPr>
          <p:spPr>
            <a:xfrm>
              <a:off x="357217" y="279587"/>
              <a:ext cx="5090355" cy="3477024"/>
            </a:xfrm>
            <a:prstGeom prst="cloudCallout">
              <a:avLst>
                <a:gd name="adj1" fmla="val 39186"/>
                <a:gd name="adj2" fmla="val 71643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0C013-4E95-E63A-2544-A8DF8C06EF57}"/>
                </a:ext>
              </a:extLst>
            </p:cNvPr>
            <p:cNvSpPr/>
            <p:nvPr/>
          </p:nvSpPr>
          <p:spPr>
            <a:xfrm>
              <a:off x="2798244" y="1345035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F77F8-E73D-6152-E1CF-BE7AE2E1E9CD}"/>
                </a:ext>
              </a:extLst>
            </p:cNvPr>
            <p:cNvSpPr/>
            <p:nvPr/>
          </p:nvSpPr>
          <p:spPr>
            <a:xfrm rot="21053819">
              <a:off x="1539939" y="1903402"/>
              <a:ext cx="611541" cy="104893"/>
            </a:xfrm>
            <a:custGeom>
              <a:avLst/>
              <a:gdLst>
                <a:gd name="connsiteX0" fmla="*/ 0 w 611541"/>
                <a:gd name="connsiteY0" fmla="*/ 104893 h 104893"/>
                <a:gd name="connsiteX1" fmla="*/ 314507 w 611541"/>
                <a:gd name="connsiteY1" fmla="*/ 57 h 104893"/>
                <a:gd name="connsiteX2" fmla="*/ 611541 w 611541"/>
                <a:gd name="connsiteY2" fmla="*/ 93244 h 10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41" h="104893">
                  <a:moveTo>
                    <a:pt x="0" y="104893"/>
                  </a:moveTo>
                  <a:cubicBezTo>
                    <a:pt x="106292" y="53445"/>
                    <a:pt x="212584" y="1998"/>
                    <a:pt x="314507" y="57"/>
                  </a:cubicBezTo>
                  <a:cubicBezTo>
                    <a:pt x="416430" y="-1884"/>
                    <a:pt x="513985" y="45680"/>
                    <a:pt x="611541" y="93244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79D48-60BE-B9C4-0599-24D8F013D3F4}"/>
                </a:ext>
              </a:extLst>
            </p:cNvPr>
            <p:cNvSpPr/>
            <p:nvPr/>
          </p:nvSpPr>
          <p:spPr>
            <a:xfrm>
              <a:off x="2440341" y="155506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D2743-E83A-6BA9-4406-588D30AC6089}"/>
                </a:ext>
              </a:extLst>
            </p:cNvPr>
            <p:cNvSpPr/>
            <p:nvPr/>
          </p:nvSpPr>
          <p:spPr>
            <a:xfrm rot="15104133">
              <a:off x="2478340" y="200712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CB733-33AE-B5AD-CB84-04D178AFC33A}"/>
                </a:ext>
              </a:extLst>
            </p:cNvPr>
            <p:cNvSpPr/>
            <p:nvPr/>
          </p:nvSpPr>
          <p:spPr>
            <a:xfrm>
              <a:off x="3574120" y="90166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634388-4684-2221-A1E6-8B619B5D590A}"/>
                </a:ext>
              </a:extLst>
            </p:cNvPr>
            <p:cNvSpPr/>
            <p:nvPr/>
          </p:nvSpPr>
          <p:spPr>
            <a:xfrm>
              <a:off x="3574120" y="170540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688CA-DA1F-CEB1-CF7B-2E8A86720809}"/>
                </a:ext>
              </a:extLst>
            </p:cNvPr>
            <p:cNvSpPr/>
            <p:nvPr/>
          </p:nvSpPr>
          <p:spPr>
            <a:xfrm>
              <a:off x="2798244" y="2148775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97CE64-20C7-5065-ACC8-52EF2AB69EEF}"/>
                </a:ext>
              </a:extLst>
            </p:cNvPr>
            <p:cNvSpPr/>
            <p:nvPr/>
          </p:nvSpPr>
          <p:spPr>
            <a:xfrm>
              <a:off x="3139757" y="113798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9CE3ED-F930-109B-9DA1-7485C6168488}"/>
                </a:ext>
              </a:extLst>
            </p:cNvPr>
            <p:cNvSpPr/>
            <p:nvPr/>
          </p:nvSpPr>
          <p:spPr>
            <a:xfrm rot="15104133">
              <a:off x="3177756" y="159004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6D589-0A42-AE4F-89B4-402FA69D389B}"/>
                </a:ext>
              </a:extLst>
            </p:cNvPr>
            <p:cNvSpPr txBox="1"/>
            <p:nvPr/>
          </p:nvSpPr>
          <p:spPr>
            <a:xfrm>
              <a:off x="1004661" y="1556403"/>
              <a:ext cx="671991" cy="910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37891-E569-11F6-44D2-563F658CE1F3}"/>
                </a:ext>
              </a:extLst>
            </p:cNvPr>
            <p:cNvSpPr/>
            <p:nvPr/>
          </p:nvSpPr>
          <p:spPr>
            <a:xfrm>
              <a:off x="2079240" y="1747516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E56D3C-2C66-0018-0D82-AAAC0DA7F620}"/>
                </a:ext>
              </a:extLst>
            </p:cNvPr>
            <p:cNvSpPr/>
            <p:nvPr/>
          </p:nvSpPr>
          <p:spPr>
            <a:xfrm>
              <a:off x="3200114" y="191809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FEC69-F115-95EE-2F4F-D2658A62E2F1}"/>
                </a:ext>
              </a:extLst>
            </p:cNvPr>
            <p:cNvSpPr/>
            <p:nvPr/>
          </p:nvSpPr>
          <p:spPr>
            <a:xfrm rot="15104133">
              <a:off x="3238113" y="237015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6C638-DB2D-FB81-FBB7-171FE98046F4}"/>
                </a:ext>
              </a:extLst>
            </p:cNvPr>
            <p:cNvSpPr/>
            <p:nvPr/>
          </p:nvSpPr>
          <p:spPr>
            <a:xfrm>
              <a:off x="3577065" y="2471488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FDED17-9BE6-35AC-F819-853E365927AC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2075398" y="2149386"/>
              <a:ext cx="204777" cy="2592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C19F9-0FFB-3002-FA9B-CF7DC959AA3A}"/>
                </a:ext>
              </a:extLst>
            </p:cNvPr>
            <p:cNvSpPr txBox="1"/>
            <p:nvPr/>
          </p:nvSpPr>
          <p:spPr>
            <a:xfrm>
              <a:off x="1249931" y="4445852"/>
              <a:ext cx="2138546" cy="1611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adder ITC" panose="04020505051007020D02" pitchFamily="82" charset="0"/>
                </a:rPr>
                <a:t>f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E490C-6799-9469-85E5-76AC9A8A1879}"/>
                </a:ext>
              </a:extLst>
            </p:cNvPr>
            <p:cNvSpPr txBox="1"/>
            <p:nvPr/>
          </p:nvSpPr>
          <p:spPr>
            <a:xfrm>
              <a:off x="430901" y="4202699"/>
              <a:ext cx="3287711" cy="1891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∫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(          )</a:t>
              </a: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A26965-87C3-F73E-281F-E8EA4189DA37}"/>
              </a:ext>
            </a:extLst>
          </p:cNvPr>
          <p:cNvSpPr txBox="1"/>
          <p:nvPr/>
        </p:nvSpPr>
        <p:spPr>
          <a:xfrm>
            <a:off x="3364178" y="468633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5454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neurônio é uma função que opera com um valor de entrada (x) e um peso (w)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é envolvida em uma função de ativação que determina se a saída deve ser transmitida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53578" y="4156000"/>
            <a:ext cx="8016900" cy="14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rede neural – classificação multiclasse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97396-53A9-F7E0-7A58-54D781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0" y="1789797"/>
            <a:ext cx="6891047" cy="1989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718BF-D7EE-F4DD-AF44-6CFB90601BF8}"/>
              </a:ext>
            </a:extLst>
          </p:cNvPr>
          <p:cNvSpPr txBox="1"/>
          <p:nvPr/>
        </p:nvSpPr>
        <p:spPr>
          <a:xfrm>
            <a:off x="500572" y="377952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21821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68615" y="293509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é uma plataforma baseada em nuvem para aprendizado de máquina.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https://ml.azure.com/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6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362937" y="1715609"/>
            <a:ext cx="6837116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Experiência com computadores e com a Internet.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Interesse em casos de uso para aplicativos de IA e modelos de machine learning.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Disposição para aprender por meio da exploração prática.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BB7D6-497D-5E00-850D-A213CF0D1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F4D555A0-887D-C200-6E6E-EBF99EE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Studio é uma interface de usuário para acessar recursos do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08414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aprendizagem automática treinados com Azure Machine Learning podem ser publicados como serviços.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283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2" descr="Screenshot of Azure Machine Learning Studio.">
            <a:extLst>
              <a:ext uri="{FF2B5EF4-FFF2-40B4-BE49-F238E27FC236}">
                <a16:creationId xmlns:a16="http://schemas.microsoft.com/office/drawing/2014/main" id="{96F3AA7D-51D5-9788-056F-5344B58F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7" y="1764423"/>
            <a:ext cx="3756288" cy="29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3D88-81FD-4A47-95D5-08781FAA874B}"/>
              </a:ext>
            </a:extLst>
          </p:cNvPr>
          <p:cNvSpPr txBox="1"/>
          <p:nvPr/>
        </p:nvSpPr>
        <p:spPr>
          <a:xfrm>
            <a:off x="3744679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039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dos serviços de IA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5872" y="1905494"/>
            <a:ext cx="6756448" cy="208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plataforma de nuvem Azure da Microsoft oferece escalabilidade e confiabilidade: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de dados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F03D6-5027-824D-660B-CA7C2C7F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520952"/>
            <a:ext cx="4243737" cy="29859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BB115-BFF6-556E-4361-D6D93B9B1516}"/>
              </a:ext>
            </a:extLst>
          </p:cNvPr>
          <p:cNvSpPr txBox="1"/>
          <p:nvPr/>
        </p:nvSpPr>
        <p:spPr>
          <a:xfrm>
            <a:off x="5241439" y="449514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06162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no Microsoft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54F9A5-A829-EE5B-EFE2-AC74D52E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91017"/>
              </p:ext>
            </p:extLst>
          </p:nvPr>
        </p:nvGraphicFramePr>
        <p:xfrm>
          <a:off x="471389" y="1861787"/>
          <a:ext cx="684381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20">
                  <a:extLst>
                    <a:ext uri="{9D8B030D-6E8A-4147-A177-3AD203B41FA5}">
                      <a16:colId xmlns:a16="http://schemas.microsoft.com/office/drawing/2014/main" val="182394396"/>
                    </a:ext>
                  </a:extLst>
                </a:gridCol>
                <a:gridCol w="4924591">
                  <a:extLst>
                    <a:ext uri="{9D8B030D-6E8A-4147-A177-3AD203B41FA5}">
                      <a16:colId xmlns:a16="http://schemas.microsoft.com/office/drawing/2014/main" val="2068609137"/>
                    </a:ext>
                  </a:extLst>
                </a:gridCol>
              </a:tblGrid>
              <a:tr h="480901">
                <a:tc>
                  <a:txBody>
                    <a:bodyPr/>
                    <a:lstStyle/>
                    <a:p>
                      <a:r>
                        <a:rPr lang="pt-BR" dirty="0"/>
                        <a:t>Aprendizado de Máquina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Uma plataforma para treinar, implantar e gerenciar modelos de aprendizado de máquina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204874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Serviços de IA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conjunto de serviços que abrange visão, fala, linguagem, decisão e IA generativa.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27600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Pesquisa Cognitiva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Extração, enriquecimento e indexação de dados para pesquisa inteligente e mineração de conhecimento.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5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80040" y="1328275"/>
            <a:ext cx="7361620" cy="27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de aplicação de IA numa subscrição do Azure: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autônomos para serviços específicos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 geral de serviços de IA do Azure para vários serviço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93586" y="1519280"/>
            <a:ext cx="7361620" cy="19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Consumido por aplicativos via: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endpoint REST (https://endereço)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chave de autenticação ou token de autorização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 dirty="0">
                <a:latin typeface="Century Gothic"/>
                <a:ea typeface="Century Gothic"/>
                <a:cs typeface="Century Gothic"/>
              </a:rPr>
            </a:br>
            <a:r>
              <a:rPr lang="en-US" sz="3200" i="1" dirty="0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da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 e Mineração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Conhecimento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/ai900-auto-ml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https://aka.ms/ai900-azure-ai-services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https://ml.azure.com/?azure-portal=true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https://contentsafety.cognitive.azure.com/?azure-portal=true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 Oficial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4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4002926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da IA</a:t>
            </a:r>
            <a:endParaRPr lang="pt-BR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fundamentais de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 aprendizado de máquina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dos serviços de IA do Azure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6779249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Explique o que é IA e compreenda a importância da IA responsável.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Compreenda os diferentes tipos de modelos de aprendizado de máquina.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Identifique os serviços de IA disponíveis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no Azure e para que são utilizados.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1647</Words>
  <Application>Microsoft Office PowerPoint</Application>
  <PresentationFormat>Apresentação na tela (16:9)</PresentationFormat>
  <Paragraphs>262</Paragraphs>
  <Slides>52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66</cp:revision>
  <dcterms:modified xsi:type="dcterms:W3CDTF">2025-07-13T02:03:03Z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